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4" r:id="rId1"/>
  </p:sldMasterIdLst>
  <p:notesMasterIdLst>
    <p:notesMasterId r:id="rId9"/>
  </p:notesMasterIdLst>
  <p:handoutMasterIdLst>
    <p:handoutMasterId r:id="rId10"/>
  </p:handoutMasterIdLst>
  <p:sldIdLst>
    <p:sldId id="1979" r:id="rId2"/>
    <p:sldId id="1982" r:id="rId3"/>
    <p:sldId id="1986" r:id="rId4"/>
    <p:sldId id="1984" r:id="rId5"/>
    <p:sldId id="1985" r:id="rId6"/>
    <p:sldId id="1987" r:id="rId7"/>
    <p:sldId id="285" r:id="rId8"/>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363C"/>
    <a:srgbClr val="CC0034"/>
    <a:srgbClr val="37383B"/>
    <a:srgbClr val="C32033"/>
    <a:srgbClr val="60AEF4"/>
    <a:srgbClr val="002D78"/>
    <a:srgbClr val="B2B2B2"/>
    <a:srgbClr val="C0C0C0"/>
    <a:srgbClr val="F56B20"/>
    <a:srgbClr val="6A33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01" autoAdjust="0"/>
    <p:restoredTop sz="95742" autoAdjust="0"/>
  </p:normalViewPr>
  <p:slideViewPr>
    <p:cSldViewPr snapToGrid="0" snapToObjects="1">
      <p:cViewPr varScale="1">
        <p:scale>
          <a:sx n="164" d="100"/>
          <a:sy n="164" d="100"/>
        </p:scale>
        <p:origin x="320" y="10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86" d="100"/>
          <a:sy n="86" d="100"/>
        </p:scale>
        <p:origin x="374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4.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1699" cy="463408"/>
          </a:xfrm>
          <a:prstGeom prst="rect">
            <a:avLst/>
          </a:prstGeom>
        </p:spPr>
        <p:txBody>
          <a:bodyPr vert="horz" lIns="108153" tIns="54076" rIns="108153" bIns="54076" rtlCol="0"/>
          <a:lstStyle>
            <a:lvl1pPr algn="l">
              <a:defRPr sz="1400"/>
            </a:lvl1pPr>
          </a:lstStyle>
          <a:p>
            <a:endParaRPr lang="en-US" dirty="0"/>
          </a:p>
        </p:txBody>
      </p:sp>
      <p:sp>
        <p:nvSpPr>
          <p:cNvPr id="3" name="Date Placeholder 2"/>
          <p:cNvSpPr>
            <a:spLocks noGrp="1"/>
          </p:cNvSpPr>
          <p:nvPr>
            <p:ph type="dt" sz="quarter" idx="1"/>
          </p:nvPr>
        </p:nvSpPr>
        <p:spPr>
          <a:xfrm>
            <a:off x="3936770" y="1"/>
            <a:ext cx="3011699" cy="463408"/>
          </a:xfrm>
          <a:prstGeom prst="rect">
            <a:avLst/>
          </a:prstGeom>
        </p:spPr>
        <p:txBody>
          <a:bodyPr vert="horz" lIns="108153" tIns="54076" rIns="108153" bIns="54076" rtlCol="0"/>
          <a:lstStyle>
            <a:lvl1pPr algn="r">
              <a:defRPr sz="1400"/>
            </a:lvl1pPr>
          </a:lstStyle>
          <a:p>
            <a:fld id="{BABFF3B6-4A74-4083-9999-B209E44C75ED}" type="datetimeFigureOut">
              <a:rPr lang="en-US" smtClean="0"/>
              <a:t>9/24/2023</a:t>
            </a:fld>
            <a:endParaRPr lang="en-US" dirty="0"/>
          </a:p>
        </p:txBody>
      </p:sp>
      <p:sp>
        <p:nvSpPr>
          <p:cNvPr id="4" name="Footer Placeholder 3"/>
          <p:cNvSpPr>
            <a:spLocks noGrp="1"/>
          </p:cNvSpPr>
          <p:nvPr>
            <p:ph type="ftr" sz="quarter" idx="2"/>
          </p:nvPr>
        </p:nvSpPr>
        <p:spPr>
          <a:xfrm>
            <a:off x="1" y="8772671"/>
            <a:ext cx="3011699" cy="463407"/>
          </a:xfrm>
          <a:prstGeom prst="rect">
            <a:avLst/>
          </a:prstGeom>
        </p:spPr>
        <p:txBody>
          <a:bodyPr vert="horz" lIns="108153" tIns="54076" rIns="108153" bIns="54076" rtlCol="0" anchor="b"/>
          <a:lstStyle>
            <a:lvl1pPr algn="l">
              <a:defRPr sz="1400"/>
            </a:lvl1pPr>
          </a:lstStyle>
          <a:p>
            <a:endParaRPr lang="en-US" dirty="0"/>
          </a:p>
        </p:txBody>
      </p:sp>
      <p:sp>
        <p:nvSpPr>
          <p:cNvPr id="5" name="Slide Number Placeholder 4"/>
          <p:cNvSpPr>
            <a:spLocks noGrp="1"/>
          </p:cNvSpPr>
          <p:nvPr>
            <p:ph type="sldNum" sz="quarter" idx="3"/>
          </p:nvPr>
        </p:nvSpPr>
        <p:spPr>
          <a:xfrm>
            <a:off x="3936770" y="8772671"/>
            <a:ext cx="3011699" cy="463407"/>
          </a:xfrm>
          <a:prstGeom prst="rect">
            <a:avLst/>
          </a:prstGeom>
        </p:spPr>
        <p:txBody>
          <a:bodyPr vert="horz" lIns="108153" tIns="54076" rIns="108153" bIns="54076" rtlCol="0" anchor="b"/>
          <a:lstStyle>
            <a:lvl1pPr algn="r">
              <a:defRPr sz="1400"/>
            </a:lvl1pPr>
          </a:lstStyle>
          <a:p>
            <a:fld id="{EE76A90A-A54A-4808-9830-53E3B227BFDC}" type="slidenum">
              <a:rPr lang="en-US" smtClean="0"/>
              <a:t>‹#›</a:t>
            </a:fld>
            <a:endParaRPr lang="en-US" dirty="0"/>
          </a:p>
        </p:txBody>
      </p:sp>
    </p:spTree>
    <p:extLst>
      <p:ext uri="{BB962C8B-B14F-4D97-AF65-F5344CB8AC3E}">
        <p14:creationId xmlns:p14="http://schemas.microsoft.com/office/powerpoint/2010/main" val="1022013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1699" cy="463408"/>
          </a:xfrm>
          <a:prstGeom prst="rect">
            <a:avLst/>
          </a:prstGeom>
        </p:spPr>
        <p:txBody>
          <a:bodyPr vert="horz" lIns="108153" tIns="54076" rIns="108153" bIns="54076" rtlCol="0"/>
          <a:lstStyle>
            <a:lvl1pPr algn="l">
              <a:defRPr sz="1400"/>
            </a:lvl1pPr>
          </a:lstStyle>
          <a:p>
            <a:endParaRPr lang="en-US" dirty="0"/>
          </a:p>
        </p:txBody>
      </p:sp>
      <p:sp>
        <p:nvSpPr>
          <p:cNvPr id="3" name="Date Placeholder 2"/>
          <p:cNvSpPr>
            <a:spLocks noGrp="1"/>
          </p:cNvSpPr>
          <p:nvPr>
            <p:ph type="dt" idx="1"/>
          </p:nvPr>
        </p:nvSpPr>
        <p:spPr>
          <a:xfrm>
            <a:off x="3936770" y="1"/>
            <a:ext cx="3011699" cy="463408"/>
          </a:xfrm>
          <a:prstGeom prst="rect">
            <a:avLst/>
          </a:prstGeom>
        </p:spPr>
        <p:txBody>
          <a:bodyPr vert="horz" lIns="108153" tIns="54076" rIns="108153" bIns="54076" rtlCol="0"/>
          <a:lstStyle>
            <a:lvl1pPr algn="r">
              <a:defRPr sz="1400"/>
            </a:lvl1pPr>
          </a:lstStyle>
          <a:p>
            <a:fld id="{EA3FBE27-A611-E34E-9687-667CEC315403}" type="datetimeFigureOut">
              <a:rPr lang="en-US" smtClean="0"/>
              <a:t>9/24/2023</a:t>
            </a:fld>
            <a:endParaRPr lang="en-US" dirty="0"/>
          </a:p>
        </p:txBody>
      </p:sp>
      <p:sp>
        <p:nvSpPr>
          <p:cNvPr id="4" name="Slide Image Placeholder 3"/>
          <p:cNvSpPr>
            <a:spLocks noGrp="1" noRot="1" noChangeAspect="1"/>
          </p:cNvSpPr>
          <p:nvPr>
            <p:ph type="sldImg" idx="2"/>
          </p:nvPr>
        </p:nvSpPr>
        <p:spPr>
          <a:xfrm>
            <a:off x="704850" y="1154113"/>
            <a:ext cx="5540375" cy="3117850"/>
          </a:xfrm>
          <a:prstGeom prst="rect">
            <a:avLst/>
          </a:prstGeom>
          <a:noFill/>
          <a:ln w="12700">
            <a:solidFill>
              <a:prstClr val="black"/>
            </a:solidFill>
          </a:ln>
        </p:spPr>
        <p:txBody>
          <a:bodyPr vert="horz" lIns="108153" tIns="54076" rIns="108153" bIns="54076" rtlCol="0" anchor="ctr"/>
          <a:lstStyle/>
          <a:p>
            <a:endParaRPr lang="en-US" dirty="0"/>
          </a:p>
        </p:txBody>
      </p:sp>
      <p:sp>
        <p:nvSpPr>
          <p:cNvPr id="5" name="Notes Placeholder 4"/>
          <p:cNvSpPr>
            <a:spLocks noGrp="1"/>
          </p:cNvSpPr>
          <p:nvPr>
            <p:ph type="body" sz="quarter" idx="3"/>
          </p:nvPr>
        </p:nvSpPr>
        <p:spPr>
          <a:xfrm>
            <a:off x="695008" y="4444863"/>
            <a:ext cx="5560060" cy="3636705"/>
          </a:xfrm>
          <a:prstGeom prst="rect">
            <a:avLst/>
          </a:prstGeom>
        </p:spPr>
        <p:txBody>
          <a:bodyPr vert="horz" lIns="108153" tIns="54076" rIns="108153" bIns="540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71"/>
            <a:ext cx="3011699" cy="463407"/>
          </a:xfrm>
          <a:prstGeom prst="rect">
            <a:avLst/>
          </a:prstGeom>
        </p:spPr>
        <p:txBody>
          <a:bodyPr vert="horz" lIns="108153" tIns="54076" rIns="108153" bIns="54076" rtlCol="0" anchor="b"/>
          <a:lstStyle>
            <a:lvl1pPr algn="l">
              <a:defRPr sz="1400"/>
            </a:lvl1pPr>
          </a:lstStyle>
          <a:p>
            <a:endParaRPr lang="en-US" dirty="0"/>
          </a:p>
        </p:txBody>
      </p:sp>
      <p:sp>
        <p:nvSpPr>
          <p:cNvPr id="7" name="Slide Number Placeholder 6"/>
          <p:cNvSpPr>
            <a:spLocks noGrp="1"/>
          </p:cNvSpPr>
          <p:nvPr>
            <p:ph type="sldNum" sz="quarter" idx="5"/>
          </p:nvPr>
        </p:nvSpPr>
        <p:spPr>
          <a:xfrm>
            <a:off x="3936770" y="8772671"/>
            <a:ext cx="3011699" cy="463407"/>
          </a:xfrm>
          <a:prstGeom prst="rect">
            <a:avLst/>
          </a:prstGeom>
        </p:spPr>
        <p:txBody>
          <a:bodyPr vert="horz" lIns="108153" tIns="54076" rIns="108153" bIns="54076" rtlCol="0" anchor="b"/>
          <a:lstStyle>
            <a:lvl1pPr algn="r">
              <a:defRPr sz="1400"/>
            </a:lvl1pPr>
          </a:lstStyle>
          <a:p>
            <a:fld id="{4150B8C9-5574-B447-9B39-1AA200A9830C}" type="slidenum">
              <a:rPr lang="en-US" smtClean="0"/>
              <a:t>‹#›</a:t>
            </a:fld>
            <a:endParaRPr lang="en-US" dirty="0"/>
          </a:p>
        </p:txBody>
      </p:sp>
    </p:spTree>
    <p:extLst>
      <p:ext uri="{BB962C8B-B14F-4D97-AF65-F5344CB8AC3E}">
        <p14:creationId xmlns:p14="http://schemas.microsoft.com/office/powerpoint/2010/main" val="731350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Clean Harbors Confidential</a:t>
            </a:r>
          </a:p>
        </p:txBody>
      </p:sp>
      <p:sp>
        <p:nvSpPr>
          <p:cNvPr id="6" name="Slide Number Placeholder 5"/>
          <p:cNvSpPr>
            <a:spLocks noGrp="1"/>
          </p:cNvSpPr>
          <p:nvPr>
            <p:ph type="sldNum" sz="quarter" idx="12"/>
          </p:nvPr>
        </p:nvSpPr>
        <p:spPr/>
        <p:txBody>
          <a:bodyPr/>
          <a:lstStyle/>
          <a:p>
            <a:fld id="{AEFEF537-BC7E-A54C-98E5-ABC853951750}" type="slidenum">
              <a:rPr lang="en-US" smtClean="0"/>
              <a:pPr/>
              <a:t>‹#›</a:t>
            </a:fld>
            <a:endParaRPr lang="en-US" dirty="0"/>
          </a:p>
        </p:txBody>
      </p:sp>
    </p:spTree>
    <p:extLst>
      <p:ext uri="{BB962C8B-B14F-4D97-AF65-F5344CB8AC3E}">
        <p14:creationId xmlns:p14="http://schemas.microsoft.com/office/powerpoint/2010/main" val="173703561"/>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Clean Harbors Confidential</a:t>
            </a:r>
          </a:p>
        </p:txBody>
      </p:sp>
      <p:sp>
        <p:nvSpPr>
          <p:cNvPr id="6" name="Slide Number Placeholder 5"/>
          <p:cNvSpPr>
            <a:spLocks noGrp="1"/>
          </p:cNvSpPr>
          <p:nvPr>
            <p:ph type="sldNum" sz="quarter" idx="12"/>
          </p:nvPr>
        </p:nvSpPr>
        <p:spPr/>
        <p:txBody>
          <a:bodyPr/>
          <a:lstStyle/>
          <a:p>
            <a:fld id="{AEFEF537-BC7E-A54C-98E5-ABC853951750}" type="slidenum">
              <a:rPr lang="en-US" smtClean="0"/>
              <a:pPr/>
              <a:t>‹#›</a:t>
            </a:fld>
            <a:endParaRPr lang="en-US" dirty="0"/>
          </a:p>
        </p:txBody>
      </p:sp>
    </p:spTree>
    <p:extLst>
      <p:ext uri="{BB962C8B-B14F-4D97-AF65-F5344CB8AC3E}">
        <p14:creationId xmlns:p14="http://schemas.microsoft.com/office/powerpoint/2010/main" val="355899428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Clean Harbors Confidential</a:t>
            </a:r>
          </a:p>
        </p:txBody>
      </p:sp>
      <p:sp>
        <p:nvSpPr>
          <p:cNvPr id="6" name="Slide Number Placeholder 5"/>
          <p:cNvSpPr>
            <a:spLocks noGrp="1"/>
          </p:cNvSpPr>
          <p:nvPr>
            <p:ph type="sldNum" sz="quarter" idx="12"/>
          </p:nvPr>
        </p:nvSpPr>
        <p:spPr/>
        <p:txBody>
          <a:bodyPr/>
          <a:lstStyle/>
          <a:p>
            <a:fld id="{AEFEF537-BC7E-A54C-98E5-ABC853951750}" type="slidenum">
              <a:rPr lang="en-US" smtClean="0"/>
              <a:pPr/>
              <a:t>‹#›</a:t>
            </a:fld>
            <a:endParaRPr lang="en-US" dirty="0"/>
          </a:p>
        </p:txBody>
      </p:sp>
    </p:spTree>
    <p:extLst>
      <p:ext uri="{BB962C8B-B14F-4D97-AF65-F5344CB8AC3E}">
        <p14:creationId xmlns:p14="http://schemas.microsoft.com/office/powerpoint/2010/main" val="1450845813"/>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00ABA29-A486-4710-B66D-29534F30294B}"/>
              </a:ext>
            </a:extLst>
          </p:cNvPr>
          <p:cNvPicPr>
            <a:picLocks noChangeAspect="1"/>
          </p:cNvPicPr>
          <p:nvPr userDrawn="1"/>
        </p:nvPicPr>
        <p:blipFill>
          <a:blip r:embed="rId2"/>
          <a:stretch>
            <a:fillRect/>
          </a:stretch>
        </p:blipFill>
        <p:spPr>
          <a:xfrm>
            <a:off x="0" y="6312408"/>
            <a:ext cx="12192000" cy="545592"/>
          </a:xfrm>
          <a:prstGeom prst="rect">
            <a:avLst/>
          </a:prstGeom>
        </p:spPr>
      </p:pic>
      <p:pic>
        <p:nvPicPr>
          <p:cNvPr id="16" name="Picture 15">
            <a:extLst>
              <a:ext uri="{FF2B5EF4-FFF2-40B4-BE49-F238E27FC236}">
                <a16:creationId xmlns:a16="http://schemas.microsoft.com/office/drawing/2014/main" id="{320D0DB7-1C4E-46D2-8F5D-780924CB403E}"/>
              </a:ext>
            </a:extLst>
          </p:cNvPr>
          <p:cNvPicPr>
            <a:picLocks noChangeAspect="1"/>
          </p:cNvPicPr>
          <p:nvPr userDrawn="1"/>
        </p:nvPicPr>
        <p:blipFill rotWithShape="1">
          <a:blip r:embed="rId3"/>
          <a:stretch/>
        </p:blipFill>
        <p:spPr>
          <a:xfrm>
            <a:off x="646415" y="1994671"/>
            <a:ext cx="4224381" cy="2023048"/>
          </a:xfrm>
          <a:prstGeom prst="rect">
            <a:avLst/>
          </a:prstGeom>
        </p:spPr>
      </p:pic>
      <p:sp>
        <p:nvSpPr>
          <p:cNvPr id="7" name="Title 1"/>
          <p:cNvSpPr>
            <a:spLocks noGrp="1"/>
          </p:cNvSpPr>
          <p:nvPr>
            <p:ph type="title"/>
          </p:nvPr>
        </p:nvSpPr>
        <p:spPr>
          <a:xfrm>
            <a:off x="5951913" y="2265818"/>
            <a:ext cx="5462467" cy="978729"/>
          </a:xfrm>
        </p:spPr>
        <p:txBody>
          <a:bodyPr wrap="square">
            <a:spAutoFit/>
          </a:bodyPr>
          <a:lstStyle>
            <a:lvl1pPr algn="l">
              <a:defRPr sz="3200" b="1">
                <a:solidFill>
                  <a:srgbClr val="2B363C"/>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5" name="Text Placeholder 12">
            <a:extLst>
              <a:ext uri="{FF2B5EF4-FFF2-40B4-BE49-F238E27FC236}">
                <a16:creationId xmlns:a16="http://schemas.microsoft.com/office/drawing/2014/main" id="{79637529-98E1-47CB-B02B-23C96FB57661}"/>
              </a:ext>
            </a:extLst>
          </p:cNvPr>
          <p:cNvSpPr>
            <a:spLocks noGrp="1"/>
          </p:cNvSpPr>
          <p:nvPr>
            <p:ph type="body" sz="quarter" idx="10"/>
          </p:nvPr>
        </p:nvSpPr>
        <p:spPr>
          <a:xfrm>
            <a:off x="1063042" y="4476457"/>
            <a:ext cx="5462467" cy="430336"/>
          </a:xfrm>
        </p:spPr>
        <p:txBody>
          <a:bodyPr>
            <a:noAutofit/>
          </a:bodyPr>
          <a:lstStyle>
            <a:lvl1pPr marL="0" indent="0" algn="l">
              <a:buNone/>
              <a:defRPr sz="2400" b="1">
                <a:solidFill>
                  <a:srgbClr val="CC0034"/>
                </a:solidFill>
                <a:latin typeface="Arial" panose="020B0604020202020204" pitchFamily="34" charset="0"/>
                <a:cs typeface="Arial" panose="020B0604020202020204" pitchFamily="34" charset="0"/>
              </a:defRPr>
            </a:lvl1pPr>
            <a:lvl2pPr marL="457200" indent="0">
              <a:buNone/>
              <a:defRPr/>
            </a:lvl2pPr>
          </a:lstStyle>
          <a:p>
            <a:pPr lvl="0"/>
            <a:endParaRPr lang="en-US" dirty="0"/>
          </a:p>
        </p:txBody>
      </p:sp>
    </p:spTree>
    <p:extLst>
      <p:ext uri="{BB962C8B-B14F-4D97-AF65-F5344CB8AC3E}">
        <p14:creationId xmlns:p14="http://schemas.microsoft.com/office/powerpoint/2010/main" val="9420006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84">
          <p15:clr>
            <a:srgbClr val="FBAE40"/>
          </p15:clr>
        </p15:guide>
        <p15:guide id="4" orient="horz" pos="720">
          <p15:clr>
            <a:srgbClr val="FBAE40"/>
          </p15:clr>
        </p15:guide>
        <p15:guide id="5" orient="horz" pos="4176">
          <p15:clr>
            <a:srgbClr val="FBAE40"/>
          </p15:clr>
        </p15:guide>
        <p15:guide id="6" pos="7152">
          <p15:clr>
            <a:srgbClr val="FBAE40"/>
          </p15:clr>
        </p15:guide>
        <p15:guide id="7" pos="552">
          <p15:clr>
            <a:srgbClr val="FBAE40"/>
          </p15:clr>
        </p15:guide>
        <p15:guide id="8" orient="horz" pos="1152">
          <p15:clr>
            <a:srgbClr val="FBAE40"/>
          </p15:clr>
        </p15:guide>
        <p15:guide id="9" orient="horz" pos="3864">
          <p15:clr>
            <a:srgbClr val="FBAE40"/>
          </p15:clr>
        </p15:guide>
        <p15:guide id="10" orient="horz" pos="367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A100A56A-9448-4BA8-8550-262388025FFD}"/>
              </a:ext>
            </a:extLst>
          </p:cNvPr>
          <p:cNvPicPr>
            <a:picLocks noChangeAspect="1"/>
          </p:cNvPicPr>
          <p:nvPr userDrawn="1"/>
        </p:nvPicPr>
        <p:blipFill rotWithShape="1">
          <a:blip r:embed="rId2"/>
          <a:srcRect l="3776" t="16788" r="4212" b="20665"/>
          <a:stretch/>
        </p:blipFill>
        <p:spPr>
          <a:xfrm>
            <a:off x="9539424" y="150094"/>
            <a:ext cx="2475386" cy="535998"/>
          </a:xfrm>
          <a:prstGeom prst="rect">
            <a:avLst/>
          </a:prstGeom>
        </p:spPr>
      </p:pic>
      <p:sp>
        <p:nvSpPr>
          <p:cNvPr id="8" name="Title 1"/>
          <p:cNvSpPr>
            <a:spLocks noGrp="1"/>
          </p:cNvSpPr>
          <p:nvPr>
            <p:ph type="title"/>
          </p:nvPr>
        </p:nvSpPr>
        <p:spPr>
          <a:xfrm>
            <a:off x="333092" y="561660"/>
            <a:ext cx="10477499" cy="535531"/>
          </a:xfrm>
        </p:spPr>
        <p:txBody>
          <a:bodyPr wrap="square">
            <a:spAutoFit/>
          </a:bodyPr>
          <a:lstStyle>
            <a:lvl1pPr algn="l">
              <a:defRPr sz="3200" b="1">
                <a:solidFill>
                  <a:srgbClr val="CC0034"/>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6" name="Content Placeholder 5"/>
          <p:cNvSpPr>
            <a:spLocks noGrp="1"/>
          </p:cNvSpPr>
          <p:nvPr>
            <p:ph sz="quarter" idx="14"/>
          </p:nvPr>
        </p:nvSpPr>
        <p:spPr>
          <a:xfrm>
            <a:off x="333095" y="1593410"/>
            <a:ext cx="10477500" cy="4000500"/>
          </a:xfrm>
        </p:spPr>
        <p:txBody>
          <a:bodyPr>
            <a:noAutofit/>
          </a:bodyPr>
          <a:lstStyle>
            <a:lvl1pPr marL="228600" indent="-228600">
              <a:lnSpc>
                <a:spcPct val="100000"/>
              </a:lnSpc>
              <a:spcBef>
                <a:spcPts val="400"/>
              </a:spcBef>
              <a:spcAft>
                <a:spcPts val="400"/>
              </a:spcAft>
              <a:buFont typeface="Wingdings" panose="05000000000000000000" pitchFamily="2" charset="2"/>
              <a:buChar char="§"/>
              <a:defRPr sz="2400" baseline="0">
                <a:solidFill>
                  <a:srgbClr val="2B363C"/>
                </a:solidFill>
                <a:latin typeface="Arial" panose="020B0604020202020204" pitchFamily="34" charset="0"/>
                <a:cs typeface="Arial" panose="020B0604020202020204" pitchFamily="34" charset="0"/>
              </a:defRPr>
            </a:lvl1pPr>
            <a:lvl2pPr marL="685800" indent="-228600">
              <a:lnSpc>
                <a:spcPct val="100000"/>
              </a:lnSpc>
              <a:spcBef>
                <a:spcPts val="400"/>
              </a:spcBef>
              <a:spcAft>
                <a:spcPts val="400"/>
              </a:spcAft>
              <a:buFont typeface="Arial" panose="020B0604020202020204" pitchFamily="34" charset="0"/>
              <a:buChar char="-"/>
              <a:defRPr sz="2000" baseline="0">
                <a:solidFill>
                  <a:srgbClr val="2B363C"/>
                </a:solidFill>
                <a:latin typeface="Arial" panose="020B0604020202020204" pitchFamily="34" charset="0"/>
                <a:cs typeface="Arial" panose="020B0604020202020204" pitchFamily="34" charset="0"/>
              </a:defRPr>
            </a:lvl2pPr>
            <a:lvl3pPr marL="1143000" indent="-228600">
              <a:lnSpc>
                <a:spcPct val="100000"/>
              </a:lnSpc>
              <a:spcBef>
                <a:spcPts val="400"/>
              </a:spcBef>
              <a:spcAft>
                <a:spcPts val="400"/>
              </a:spcAft>
              <a:buFont typeface="Arial" panose="020B0604020202020204" pitchFamily="34" charset="0"/>
              <a:buChar char="-"/>
              <a:defRPr sz="2000" baseline="0">
                <a:solidFill>
                  <a:srgbClr val="2B363C"/>
                </a:solidFill>
                <a:latin typeface="Arial" panose="020B0604020202020204" pitchFamily="34" charset="0"/>
                <a:cs typeface="Arial" panose="020B0604020202020204" pitchFamily="34" charset="0"/>
              </a:defRPr>
            </a:lvl3pPr>
            <a:lvl4pPr marL="1600200" indent="-228600">
              <a:lnSpc>
                <a:spcPct val="100000"/>
              </a:lnSpc>
              <a:spcBef>
                <a:spcPts val="400"/>
              </a:spcBef>
              <a:spcAft>
                <a:spcPts val="400"/>
              </a:spcAft>
              <a:buFont typeface="Arial" panose="020B0604020202020204" pitchFamily="34" charset="0"/>
              <a:buChar char="-"/>
              <a:defRPr sz="2000" baseline="0">
                <a:solidFill>
                  <a:srgbClr val="2B363C"/>
                </a:solidFill>
                <a:latin typeface="Arial" panose="020B0604020202020204" pitchFamily="34" charset="0"/>
                <a:cs typeface="Arial" panose="020B0604020202020204" pitchFamily="34" charset="0"/>
              </a:defRPr>
            </a:lvl4pPr>
            <a:lvl5pPr marL="2057400" indent="-228600">
              <a:lnSpc>
                <a:spcPct val="100000"/>
              </a:lnSpc>
              <a:spcBef>
                <a:spcPts val="400"/>
              </a:spcBef>
              <a:spcAft>
                <a:spcPts val="400"/>
              </a:spcAft>
              <a:buFont typeface="Arial" panose="020B0604020202020204" pitchFamily="34" charset="0"/>
              <a:buChar char="-"/>
              <a:defRPr sz="2000" baseline="0">
                <a:solidFill>
                  <a:srgbClr val="2B363C"/>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6">
            <a:extLst>
              <a:ext uri="{FF2B5EF4-FFF2-40B4-BE49-F238E27FC236}">
                <a16:creationId xmlns:a16="http://schemas.microsoft.com/office/drawing/2014/main" id="{C713B3DD-FFF9-436F-BEAD-D3EFF2E15A4C}"/>
              </a:ext>
            </a:extLst>
          </p:cNvPr>
          <p:cNvSpPr txBox="1">
            <a:spLocks/>
          </p:cNvSpPr>
          <p:nvPr userDrawn="1"/>
        </p:nvSpPr>
        <p:spPr>
          <a:xfrm>
            <a:off x="11555427" y="6333994"/>
            <a:ext cx="636573" cy="52399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AEFEF537-BC7E-A54C-98E5-ABC853951750}" type="slidenum">
              <a:rPr lang="en-US" sz="900" smtClean="0">
                <a:solidFill>
                  <a:schemeClr val="bg1"/>
                </a:solidFill>
                <a:latin typeface="Arial" panose="020B0604020202020204" pitchFamily="34" charset="0"/>
                <a:cs typeface="Arial" panose="020B0604020202020204" pitchFamily="34" charset="0"/>
              </a:rPr>
              <a:pPr algn="ctr"/>
              <a:t>‹#›</a:t>
            </a:fld>
            <a:endParaRPr lang="en-US" sz="900" dirty="0">
              <a:solidFill>
                <a:schemeClr val="bg1"/>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E5E276A3-02C8-4CF3-925B-2661656B1D44}"/>
              </a:ext>
            </a:extLst>
          </p:cNvPr>
          <p:cNvPicPr>
            <a:picLocks noChangeAspect="1"/>
          </p:cNvPicPr>
          <p:nvPr userDrawn="1"/>
        </p:nvPicPr>
        <p:blipFill>
          <a:blip r:embed="rId3"/>
          <a:stretch>
            <a:fillRect/>
          </a:stretch>
        </p:blipFill>
        <p:spPr>
          <a:xfrm>
            <a:off x="0" y="6312408"/>
            <a:ext cx="12192000" cy="545592"/>
          </a:xfrm>
          <a:prstGeom prst="rect">
            <a:avLst/>
          </a:prstGeom>
        </p:spPr>
      </p:pic>
      <p:sp>
        <p:nvSpPr>
          <p:cNvPr id="9" name="Slide Number Placeholder 6">
            <a:extLst>
              <a:ext uri="{FF2B5EF4-FFF2-40B4-BE49-F238E27FC236}">
                <a16:creationId xmlns:a16="http://schemas.microsoft.com/office/drawing/2014/main" id="{B9A8110F-7370-47FF-930B-CC4E5C9247AB}"/>
              </a:ext>
            </a:extLst>
          </p:cNvPr>
          <p:cNvSpPr txBox="1">
            <a:spLocks/>
          </p:cNvSpPr>
          <p:nvPr userDrawn="1"/>
        </p:nvSpPr>
        <p:spPr>
          <a:xfrm>
            <a:off x="11555427" y="6320363"/>
            <a:ext cx="636573" cy="52399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AEFEF537-BC7E-A54C-98E5-ABC853951750}" type="slidenum">
              <a:rPr lang="en-US" sz="900" smtClean="0">
                <a:solidFill>
                  <a:schemeClr val="bg1"/>
                </a:solidFill>
                <a:latin typeface="Arial" panose="020B0604020202020204" pitchFamily="34" charset="0"/>
                <a:cs typeface="Arial" panose="020B0604020202020204" pitchFamily="34" charset="0"/>
              </a:rPr>
              <a:pPr algn="ctr"/>
              <a:t>‹#›</a:t>
            </a:fld>
            <a:endParaRPr lang="en-US" sz="9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760807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84">
          <p15:clr>
            <a:srgbClr val="FBAE40"/>
          </p15:clr>
        </p15:guide>
        <p15:guide id="4" orient="horz" pos="720">
          <p15:clr>
            <a:srgbClr val="FBAE40"/>
          </p15:clr>
        </p15:guide>
        <p15:guide id="5" orient="horz" pos="4176">
          <p15:clr>
            <a:srgbClr val="FBAE40"/>
          </p15:clr>
        </p15:guide>
        <p15:guide id="6" pos="7152">
          <p15:clr>
            <a:srgbClr val="FBAE40"/>
          </p15:clr>
        </p15:guide>
        <p15:guide id="7" pos="552">
          <p15:clr>
            <a:srgbClr val="FBAE40"/>
          </p15:clr>
        </p15:guide>
        <p15:guide id="8" orient="horz" pos="1152">
          <p15:clr>
            <a:srgbClr val="FBAE40"/>
          </p15:clr>
        </p15:guide>
        <p15:guide id="9" orient="horz" pos="3864">
          <p15:clr>
            <a:srgbClr val="FBAE40"/>
          </p15:clr>
        </p15:guide>
        <p15:guide id="10" orient="horz" pos="367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222C475-6253-4820-ABAF-87A1935B324E}"/>
              </a:ext>
            </a:extLst>
          </p:cNvPr>
          <p:cNvPicPr>
            <a:picLocks noChangeAspect="1"/>
          </p:cNvPicPr>
          <p:nvPr userDrawn="1"/>
        </p:nvPicPr>
        <p:blipFill>
          <a:blip r:embed="rId2"/>
          <a:stretch>
            <a:fillRect/>
          </a:stretch>
        </p:blipFill>
        <p:spPr>
          <a:xfrm>
            <a:off x="0" y="6312408"/>
            <a:ext cx="12192000" cy="545592"/>
          </a:xfrm>
          <a:prstGeom prst="rect">
            <a:avLst/>
          </a:prstGeom>
        </p:spPr>
      </p:pic>
      <p:sp>
        <p:nvSpPr>
          <p:cNvPr id="7" name="Title 1"/>
          <p:cNvSpPr>
            <a:spLocks noGrp="1"/>
          </p:cNvSpPr>
          <p:nvPr>
            <p:ph type="title"/>
          </p:nvPr>
        </p:nvSpPr>
        <p:spPr>
          <a:xfrm>
            <a:off x="1230285" y="2487417"/>
            <a:ext cx="9742516" cy="535531"/>
          </a:xfrm>
        </p:spPr>
        <p:txBody>
          <a:bodyPr wrap="square">
            <a:spAutoFit/>
          </a:bodyPr>
          <a:lstStyle>
            <a:lvl1pPr algn="ctr">
              <a:defRPr sz="3200" b="1">
                <a:solidFill>
                  <a:srgbClr val="2B363C"/>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5" name="Text Placeholder 12">
            <a:extLst>
              <a:ext uri="{FF2B5EF4-FFF2-40B4-BE49-F238E27FC236}">
                <a16:creationId xmlns:a16="http://schemas.microsoft.com/office/drawing/2014/main" id="{79637529-98E1-47CB-B02B-23C96FB57661}"/>
              </a:ext>
            </a:extLst>
          </p:cNvPr>
          <p:cNvSpPr>
            <a:spLocks noGrp="1"/>
          </p:cNvSpPr>
          <p:nvPr>
            <p:ph type="body" sz="quarter" idx="10"/>
          </p:nvPr>
        </p:nvSpPr>
        <p:spPr>
          <a:xfrm>
            <a:off x="3369427" y="3429001"/>
            <a:ext cx="5462467" cy="430336"/>
          </a:xfrm>
        </p:spPr>
        <p:txBody>
          <a:bodyPr>
            <a:noAutofit/>
          </a:bodyPr>
          <a:lstStyle>
            <a:lvl1pPr marL="0" indent="0" algn="ctr">
              <a:buNone/>
              <a:defRPr sz="2400" b="1">
                <a:solidFill>
                  <a:srgbClr val="CC0034"/>
                </a:solidFill>
                <a:latin typeface="Arial" panose="020B0604020202020204" pitchFamily="34" charset="0"/>
                <a:cs typeface="Arial" panose="020B0604020202020204" pitchFamily="34" charset="0"/>
              </a:defRPr>
            </a:lvl1pPr>
            <a:lvl2pPr marL="457200" indent="0">
              <a:buNone/>
              <a:defRPr/>
            </a:lvl2pPr>
          </a:lstStyle>
          <a:p>
            <a:pPr lvl="0"/>
            <a:endParaRPr lang="en-US" dirty="0"/>
          </a:p>
        </p:txBody>
      </p:sp>
    </p:spTree>
    <p:extLst>
      <p:ext uri="{BB962C8B-B14F-4D97-AF65-F5344CB8AC3E}">
        <p14:creationId xmlns:p14="http://schemas.microsoft.com/office/powerpoint/2010/main" val="108994758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384" userDrawn="1">
          <p15:clr>
            <a:srgbClr val="FBAE40"/>
          </p15:clr>
        </p15:guide>
        <p15:guide id="4" orient="horz" pos="720" userDrawn="1">
          <p15:clr>
            <a:srgbClr val="FBAE40"/>
          </p15:clr>
        </p15:guide>
        <p15:guide id="5" orient="horz" pos="4176" userDrawn="1">
          <p15:clr>
            <a:srgbClr val="FBAE40"/>
          </p15:clr>
        </p15:guide>
        <p15:guide id="6" pos="7152" userDrawn="1">
          <p15:clr>
            <a:srgbClr val="FBAE40"/>
          </p15:clr>
        </p15:guide>
        <p15:guide id="7" pos="552" userDrawn="1">
          <p15:clr>
            <a:srgbClr val="FBAE40"/>
          </p15:clr>
        </p15:guide>
        <p15:guide id="8" orient="horz" pos="1152" userDrawn="1">
          <p15:clr>
            <a:srgbClr val="FBAE40"/>
          </p15:clr>
        </p15:guide>
        <p15:guide id="9" orient="horz" pos="3864" userDrawn="1">
          <p15:clr>
            <a:srgbClr val="FBAE40"/>
          </p15:clr>
        </p15:guide>
        <p15:guide id="10" orient="horz" pos="3672"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E339122-2535-4506-AC51-EAEFCA7C31E9}"/>
              </a:ext>
            </a:extLst>
          </p:cNvPr>
          <p:cNvPicPr>
            <a:picLocks noChangeAspect="1"/>
          </p:cNvPicPr>
          <p:nvPr userDrawn="1"/>
        </p:nvPicPr>
        <p:blipFill>
          <a:blip r:embed="rId2"/>
          <a:stretch>
            <a:fillRect/>
          </a:stretch>
        </p:blipFill>
        <p:spPr>
          <a:xfrm>
            <a:off x="0" y="6312408"/>
            <a:ext cx="12192000" cy="545592"/>
          </a:xfrm>
          <a:prstGeom prst="rect">
            <a:avLst/>
          </a:prstGeom>
        </p:spPr>
      </p:pic>
      <p:sp>
        <p:nvSpPr>
          <p:cNvPr id="8" name="Title 1"/>
          <p:cNvSpPr>
            <a:spLocks noGrp="1"/>
          </p:cNvSpPr>
          <p:nvPr>
            <p:ph type="title"/>
          </p:nvPr>
        </p:nvSpPr>
        <p:spPr>
          <a:xfrm>
            <a:off x="876300" y="797050"/>
            <a:ext cx="10477499" cy="535531"/>
          </a:xfrm>
        </p:spPr>
        <p:txBody>
          <a:bodyPr wrap="square">
            <a:spAutoFit/>
          </a:bodyPr>
          <a:lstStyle>
            <a:lvl1pPr algn="l">
              <a:defRPr sz="3200" b="1">
                <a:solidFill>
                  <a:srgbClr val="CC0034"/>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6" name="Content Placeholder 5"/>
          <p:cNvSpPr>
            <a:spLocks noGrp="1"/>
          </p:cNvSpPr>
          <p:nvPr>
            <p:ph sz="quarter" idx="14"/>
          </p:nvPr>
        </p:nvSpPr>
        <p:spPr>
          <a:xfrm>
            <a:off x="876303" y="1828800"/>
            <a:ext cx="10477500" cy="4000500"/>
          </a:xfrm>
        </p:spPr>
        <p:txBody>
          <a:bodyPr>
            <a:noAutofit/>
          </a:bodyPr>
          <a:lstStyle>
            <a:lvl1pPr marL="228600" indent="-228600">
              <a:lnSpc>
                <a:spcPct val="100000"/>
              </a:lnSpc>
              <a:spcBef>
                <a:spcPts val="400"/>
              </a:spcBef>
              <a:spcAft>
                <a:spcPts val="400"/>
              </a:spcAft>
              <a:buFont typeface="Wingdings" panose="05000000000000000000" pitchFamily="2" charset="2"/>
              <a:buChar char="§"/>
              <a:defRPr sz="2400" baseline="0">
                <a:solidFill>
                  <a:srgbClr val="2B363C"/>
                </a:solidFill>
                <a:latin typeface="Arial" panose="020B0604020202020204" pitchFamily="34" charset="0"/>
                <a:cs typeface="Arial" panose="020B0604020202020204" pitchFamily="34" charset="0"/>
              </a:defRPr>
            </a:lvl1pPr>
            <a:lvl2pPr marL="685800" indent="-228600">
              <a:lnSpc>
                <a:spcPct val="100000"/>
              </a:lnSpc>
              <a:spcBef>
                <a:spcPts val="400"/>
              </a:spcBef>
              <a:spcAft>
                <a:spcPts val="400"/>
              </a:spcAft>
              <a:buFont typeface="Arial" panose="020B0604020202020204" pitchFamily="34" charset="0"/>
              <a:buChar char="-"/>
              <a:defRPr sz="2000" baseline="0">
                <a:solidFill>
                  <a:srgbClr val="2B363C"/>
                </a:solidFill>
                <a:latin typeface="Arial" panose="020B0604020202020204" pitchFamily="34" charset="0"/>
                <a:cs typeface="Arial" panose="020B0604020202020204" pitchFamily="34" charset="0"/>
              </a:defRPr>
            </a:lvl2pPr>
            <a:lvl3pPr marL="1143000" indent="-228600">
              <a:lnSpc>
                <a:spcPct val="100000"/>
              </a:lnSpc>
              <a:spcBef>
                <a:spcPts val="400"/>
              </a:spcBef>
              <a:spcAft>
                <a:spcPts val="400"/>
              </a:spcAft>
              <a:buFont typeface="Arial" panose="020B0604020202020204" pitchFamily="34" charset="0"/>
              <a:buChar char="-"/>
              <a:defRPr sz="2000" baseline="0">
                <a:solidFill>
                  <a:srgbClr val="2B363C"/>
                </a:solidFill>
                <a:latin typeface="Arial" panose="020B0604020202020204" pitchFamily="34" charset="0"/>
                <a:cs typeface="Arial" panose="020B0604020202020204" pitchFamily="34" charset="0"/>
              </a:defRPr>
            </a:lvl3pPr>
            <a:lvl4pPr marL="1600200" indent="-228600">
              <a:lnSpc>
                <a:spcPct val="100000"/>
              </a:lnSpc>
              <a:spcBef>
                <a:spcPts val="400"/>
              </a:spcBef>
              <a:spcAft>
                <a:spcPts val="400"/>
              </a:spcAft>
              <a:buFont typeface="Arial" panose="020B0604020202020204" pitchFamily="34" charset="0"/>
              <a:buChar char="-"/>
              <a:defRPr sz="2000" baseline="0">
                <a:solidFill>
                  <a:srgbClr val="2B363C"/>
                </a:solidFill>
                <a:latin typeface="Arial" panose="020B0604020202020204" pitchFamily="34" charset="0"/>
                <a:cs typeface="Arial" panose="020B0604020202020204" pitchFamily="34" charset="0"/>
              </a:defRPr>
            </a:lvl4pPr>
            <a:lvl5pPr marL="2057400" indent="-228600">
              <a:lnSpc>
                <a:spcPct val="100000"/>
              </a:lnSpc>
              <a:spcBef>
                <a:spcPts val="400"/>
              </a:spcBef>
              <a:spcAft>
                <a:spcPts val="400"/>
              </a:spcAft>
              <a:buFont typeface="Arial" panose="020B0604020202020204" pitchFamily="34" charset="0"/>
              <a:buChar char="-"/>
              <a:defRPr sz="2000" baseline="0">
                <a:solidFill>
                  <a:srgbClr val="2B363C"/>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6">
            <a:extLst>
              <a:ext uri="{FF2B5EF4-FFF2-40B4-BE49-F238E27FC236}">
                <a16:creationId xmlns:a16="http://schemas.microsoft.com/office/drawing/2014/main" id="{C713B3DD-FFF9-436F-BEAD-D3EFF2E15A4C}"/>
              </a:ext>
            </a:extLst>
          </p:cNvPr>
          <p:cNvSpPr txBox="1">
            <a:spLocks/>
          </p:cNvSpPr>
          <p:nvPr userDrawn="1"/>
        </p:nvSpPr>
        <p:spPr>
          <a:xfrm>
            <a:off x="11555427" y="6333994"/>
            <a:ext cx="636573" cy="52399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AEFEF537-BC7E-A54C-98E5-ABC853951750}" type="slidenum">
              <a:rPr lang="en-US" sz="900" smtClean="0">
                <a:solidFill>
                  <a:schemeClr val="bg1"/>
                </a:solidFill>
                <a:latin typeface="Arial" panose="020B0604020202020204" pitchFamily="34" charset="0"/>
                <a:cs typeface="Arial" panose="020B0604020202020204" pitchFamily="34" charset="0"/>
              </a:rPr>
              <a:pPr algn="ctr"/>
              <a:t>‹#›</a:t>
            </a:fld>
            <a:endParaRPr lang="en-US" sz="9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595942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384" userDrawn="1">
          <p15:clr>
            <a:srgbClr val="FBAE40"/>
          </p15:clr>
        </p15:guide>
        <p15:guide id="4" orient="horz" pos="720" userDrawn="1">
          <p15:clr>
            <a:srgbClr val="FBAE40"/>
          </p15:clr>
        </p15:guide>
        <p15:guide id="5" orient="horz" pos="4176" userDrawn="1">
          <p15:clr>
            <a:srgbClr val="FBAE40"/>
          </p15:clr>
        </p15:guide>
        <p15:guide id="6" pos="7152" userDrawn="1">
          <p15:clr>
            <a:srgbClr val="FBAE40"/>
          </p15:clr>
        </p15:guide>
        <p15:guide id="7" pos="552" userDrawn="1">
          <p15:clr>
            <a:srgbClr val="FBAE40"/>
          </p15:clr>
        </p15:guide>
        <p15:guide id="8" orient="horz" pos="1152" userDrawn="1">
          <p15:clr>
            <a:srgbClr val="FBAE40"/>
          </p15:clr>
        </p15:guide>
        <p15:guide id="9" orient="horz" pos="3864" userDrawn="1">
          <p15:clr>
            <a:srgbClr val="FBAE40"/>
          </p15:clr>
        </p15:guide>
        <p15:guide id="10" orient="horz" pos="367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End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5E22244-9143-4CFD-A5BA-225C474F1F16}"/>
              </a:ext>
            </a:extLst>
          </p:cNvPr>
          <p:cNvPicPr>
            <a:picLocks noChangeAspect="1"/>
          </p:cNvPicPr>
          <p:nvPr userDrawn="1"/>
        </p:nvPicPr>
        <p:blipFill>
          <a:blip r:embed="rId2"/>
          <a:stretch>
            <a:fillRect/>
          </a:stretch>
        </p:blipFill>
        <p:spPr>
          <a:xfrm>
            <a:off x="0" y="6312408"/>
            <a:ext cx="12192000" cy="545592"/>
          </a:xfrm>
          <a:prstGeom prst="rect">
            <a:avLst/>
          </a:prstGeom>
        </p:spPr>
      </p:pic>
      <p:pic>
        <p:nvPicPr>
          <p:cNvPr id="6" name="Picture 5">
            <a:extLst>
              <a:ext uri="{FF2B5EF4-FFF2-40B4-BE49-F238E27FC236}">
                <a16:creationId xmlns:a16="http://schemas.microsoft.com/office/drawing/2014/main" id="{D5E32422-41EF-459C-AFBA-AB863465639E}"/>
              </a:ext>
            </a:extLst>
          </p:cNvPr>
          <p:cNvPicPr>
            <a:picLocks noChangeAspect="1"/>
          </p:cNvPicPr>
          <p:nvPr userDrawn="1"/>
        </p:nvPicPr>
        <p:blipFill rotWithShape="1">
          <a:blip r:embed="rId3">
            <a:alphaModFix amt="70000"/>
          </a:blip>
          <a:srcRect t="14098" b="5309"/>
          <a:stretch/>
        </p:blipFill>
        <p:spPr>
          <a:xfrm>
            <a:off x="2933322" y="1825567"/>
            <a:ext cx="6853473" cy="2924234"/>
          </a:xfrm>
          <a:prstGeom prst="rect">
            <a:avLst/>
          </a:prstGeom>
        </p:spPr>
      </p:pic>
    </p:spTree>
    <p:extLst>
      <p:ext uri="{BB962C8B-B14F-4D97-AF65-F5344CB8AC3E}">
        <p14:creationId xmlns:p14="http://schemas.microsoft.com/office/powerpoint/2010/main" val="14555712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84">
          <p15:clr>
            <a:srgbClr val="FBAE40"/>
          </p15:clr>
        </p15:guide>
        <p15:guide id="4" orient="horz" pos="720">
          <p15:clr>
            <a:srgbClr val="FBAE40"/>
          </p15:clr>
        </p15:guide>
        <p15:guide id="5" orient="horz" pos="4176">
          <p15:clr>
            <a:srgbClr val="FBAE40"/>
          </p15:clr>
        </p15:guide>
        <p15:guide id="6" pos="7152">
          <p15:clr>
            <a:srgbClr val="FBAE40"/>
          </p15:clr>
        </p15:guide>
        <p15:guide id="7" pos="552">
          <p15:clr>
            <a:srgbClr val="FBAE40"/>
          </p15:clr>
        </p15:guide>
        <p15:guide id="8" orient="horz" pos="1152">
          <p15:clr>
            <a:srgbClr val="FBAE40"/>
          </p15:clr>
        </p15:guide>
        <p15:guide id="9" orient="horz" pos="3864">
          <p15:clr>
            <a:srgbClr val="FBAE40"/>
          </p15:clr>
        </p15:guide>
        <p15:guide id="10" orient="horz" pos="367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Clean Harbors Confidential</a:t>
            </a:r>
          </a:p>
        </p:txBody>
      </p:sp>
      <p:sp>
        <p:nvSpPr>
          <p:cNvPr id="6" name="Slide Number Placeholder 5"/>
          <p:cNvSpPr>
            <a:spLocks noGrp="1"/>
          </p:cNvSpPr>
          <p:nvPr>
            <p:ph type="sldNum" sz="quarter" idx="12"/>
          </p:nvPr>
        </p:nvSpPr>
        <p:spPr/>
        <p:txBody>
          <a:bodyPr/>
          <a:lstStyle/>
          <a:p>
            <a:fld id="{AEFEF537-BC7E-A54C-98E5-ABC853951750}" type="slidenum">
              <a:rPr lang="en-US" smtClean="0"/>
              <a:pPr/>
              <a:t>‹#›</a:t>
            </a:fld>
            <a:endParaRPr lang="en-US" dirty="0"/>
          </a:p>
        </p:txBody>
      </p:sp>
    </p:spTree>
    <p:extLst>
      <p:ext uri="{BB962C8B-B14F-4D97-AF65-F5344CB8AC3E}">
        <p14:creationId xmlns:p14="http://schemas.microsoft.com/office/powerpoint/2010/main" val="2495917629"/>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Clean Harbors Confidential</a:t>
            </a:r>
          </a:p>
        </p:txBody>
      </p:sp>
      <p:sp>
        <p:nvSpPr>
          <p:cNvPr id="6" name="Slide Number Placeholder 5"/>
          <p:cNvSpPr>
            <a:spLocks noGrp="1"/>
          </p:cNvSpPr>
          <p:nvPr>
            <p:ph type="sldNum" sz="quarter" idx="12"/>
          </p:nvPr>
        </p:nvSpPr>
        <p:spPr/>
        <p:txBody>
          <a:bodyPr/>
          <a:lstStyle/>
          <a:p>
            <a:fld id="{AEFEF537-BC7E-A54C-98E5-ABC853951750}" type="slidenum">
              <a:rPr lang="en-US" smtClean="0"/>
              <a:pPr/>
              <a:t>‹#›</a:t>
            </a:fld>
            <a:endParaRPr lang="en-US" dirty="0"/>
          </a:p>
        </p:txBody>
      </p:sp>
    </p:spTree>
    <p:extLst>
      <p:ext uri="{BB962C8B-B14F-4D97-AF65-F5344CB8AC3E}">
        <p14:creationId xmlns:p14="http://schemas.microsoft.com/office/powerpoint/2010/main" val="229991615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Clean Harbors Confidential</a:t>
            </a:r>
          </a:p>
        </p:txBody>
      </p:sp>
      <p:sp>
        <p:nvSpPr>
          <p:cNvPr id="7" name="Slide Number Placeholder 6"/>
          <p:cNvSpPr>
            <a:spLocks noGrp="1"/>
          </p:cNvSpPr>
          <p:nvPr>
            <p:ph type="sldNum" sz="quarter" idx="12"/>
          </p:nvPr>
        </p:nvSpPr>
        <p:spPr/>
        <p:txBody>
          <a:bodyPr/>
          <a:lstStyle/>
          <a:p>
            <a:fld id="{AEFEF537-BC7E-A54C-98E5-ABC853951750}" type="slidenum">
              <a:rPr lang="en-US" smtClean="0"/>
              <a:pPr/>
              <a:t>‹#›</a:t>
            </a:fld>
            <a:endParaRPr lang="en-US" dirty="0"/>
          </a:p>
        </p:txBody>
      </p:sp>
    </p:spTree>
    <p:extLst>
      <p:ext uri="{BB962C8B-B14F-4D97-AF65-F5344CB8AC3E}">
        <p14:creationId xmlns:p14="http://schemas.microsoft.com/office/powerpoint/2010/main" val="3198982680"/>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a:t>Clean Harbors Confidential</a:t>
            </a:r>
          </a:p>
        </p:txBody>
      </p:sp>
      <p:sp>
        <p:nvSpPr>
          <p:cNvPr id="9" name="Slide Number Placeholder 8"/>
          <p:cNvSpPr>
            <a:spLocks noGrp="1"/>
          </p:cNvSpPr>
          <p:nvPr>
            <p:ph type="sldNum" sz="quarter" idx="12"/>
          </p:nvPr>
        </p:nvSpPr>
        <p:spPr/>
        <p:txBody>
          <a:bodyPr/>
          <a:lstStyle/>
          <a:p>
            <a:fld id="{AEFEF537-BC7E-A54C-98E5-ABC853951750}" type="slidenum">
              <a:rPr lang="en-US" smtClean="0"/>
              <a:pPr/>
              <a:t>‹#›</a:t>
            </a:fld>
            <a:endParaRPr lang="en-US" dirty="0"/>
          </a:p>
        </p:txBody>
      </p:sp>
    </p:spTree>
    <p:extLst>
      <p:ext uri="{BB962C8B-B14F-4D97-AF65-F5344CB8AC3E}">
        <p14:creationId xmlns:p14="http://schemas.microsoft.com/office/powerpoint/2010/main" val="3585361055"/>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a:t>Clean Harbors Confidential</a:t>
            </a:r>
          </a:p>
        </p:txBody>
      </p:sp>
      <p:sp>
        <p:nvSpPr>
          <p:cNvPr id="5" name="Slide Number Placeholder 4"/>
          <p:cNvSpPr>
            <a:spLocks noGrp="1"/>
          </p:cNvSpPr>
          <p:nvPr>
            <p:ph type="sldNum" sz="quarter" idx="12"/>
          </p:nvPr>
        </p:nvSpPr>
        <p:spPr/>
        <p:txBody>
          <a:bodyPr/>
          <a:lstStyle/>
          <a:p>
            <a:fld id="{AEFEF537-BC7E-A54C-98E5-ABC853951750}" type="slidenum">
              <a:rPr lang="en-US" smtClean="0"/>
              <a:pPr/>
              <a:t>‹#›</a:t>
            </a:fld>
            <a:endParaRPr lang="en-US" dirty="0"/>
          </a:p>
        </p:txBody>
      </p:sp>
    </p:spTree>
    <p:extLst>
      <p:ext uri="{BB962C8B-B14F-4D97-AF65-F5344CB8AC3E}">
        <p14:creationId xmlns:p14="http://schemas.microsoft.com/office/powerpoint/2010/main" val="2094141339"/>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Clean Harbors Confidential</a:t>
            </a:r>
          </a:p>
        </p:txBody>
      </p:sp>
      <p:sp>
        <p:nvSpPr>
          <p:cNvPr id="4" name="Slide Number Placeholder 3"/>
          <p:cNvSpPr>
            <a:spLocks noGrp="1"/>
          </p:cNvSpPr>
          <p:nvPr>
            <p:ph type="sldNum" sz="quarter" idx="12"/>
          </p:nvPr>
        </p:nvSpPr>
        <p:spPr/>
        <p:txBody>
          <a:bodyPr/>
          <a:lstStyle/>
          <a:p>
            <a:fld id="{AEFEF537-BC7E-A54C-98E5-ABC853951750}" type="slidenum">
              <a:rPr lang="en-US" smtClean="0"/>
              <a:pPr/>
              <a:t>‹#›</a:t>
            </a:fld>
            <a:endParaRPr lang="en-US" dirty="0"/>
          </a:p>
        </p:txBody>
      </p:sp>
    </p:spTree>
    <p:extLst>
      <p:ext uri="{BB962C8B-B14F-4D97-AF65-F5344CB8AC3E}">
        <p14:creationId xmlns:p14="http://schemas.microsoft.com/office/powerpoint/2010/main" val="462868055"/>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Clean Harbors Confidential</a:t>
            </a:r>
          </a:p>
        </p:txBody>
      </p:sp>
      <p:sp>
        <p:nvSpPr>
          <p:cNvPr id="7" name="Slide Number Placeholder 6"/>
          <p:cNvSpPr>
            <a:spLocks noGrp="1"/>
          </p:cNvSpPr>
          <p:nvPr>
            <p:ph type="sldNum" sz="quarter" idx="12"/>
          </p:nvPr>
        </p:nvSpPr>
        <p:spPr/>
        <p:txBody>
          <a:bodyPr/>
          <a:lstStyle/>
          <a:p>
            <a:fld id="{AEFEF537-BC7E-A54C-98E5-ABC853951750}" type="slidenum">
              <a:rPr lang="en-US" smtClean="0"/>
              <a:pPr/>
              <a:t>‹#›</a:t>
            </a:fld>
            <a:endParaRPr lang="en-US" dirty="0"/>
          </a:p>
        </p:txBody>
      </p:sp>
    </p:spTree>
    <p:extLst>
      <p:ext uri="{BB962C8B-B14F-4D97-AF65-F5344CB8AC3E}">
        <p14:creationId xmlns:p14="http://schemas.microsoft.com/office/powerpoint/2010/main" val="1422193470"/>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Clean Harbors Confidential</a:t>
            </a:r>
          </a:p>
        </p:txBody>
      </p:sp>
      <p:sp>
        <p:nvSpPr>
          <p:cNvPr id="7" name="Slide Number Placeholder 6"/>
          <p:cNvSpPr>
            <a:spLocks noGrp="1"/>
          </p:cNvSpPr>
          <p:nvPr>
            <p:ph type="sldNum" sz="quarter" idx="12"/>
          </p:nvPr>
        </p:nvSpPr>
        <p:spPr/>
        <p:txBody>
          <a:bodyPr/>
          <a:lstStyle/>
          <a:p>
            <a:fld id="{AEFEF537-BC7E-A54C-98E5-ABC853951750}" type="slidenum">
              <a:rPr lang="en-US" smtClean="0"/>
              <a:pPr/>
              <a:t>‹#›</a:t>
            </a:fld>
            <a:endParaRPr lang="en-US" dirty="0"/>
          </a:p>
        </p:txBody>
      </p:sp>
    </p:spTree>
    <p:extLst>
      <p:ext uri="{BB962C8B-B14F-4D97-AF65-F5344CB8AC3E}">
        <p14:creationId xmlns:p14="http://schemas.microsoft.com/office/powerpoint/2010/main" val="3803701415"/>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Clean Harbors Confidential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EF537-BC7E-A54C-98E5-ABC853951750}" type="slidenum">
              <a:rPr lang="en-US" smtClean="0"/>
              <a:pPr/>
              <a:t>‹#›</a:t>
            </a:fld>
            <a:endParaRPr lang="en-US" dirty="0"/>
          </a:p>
        </p:txBody>
      </p:sp>
    </p:spTree>
    <p:extLst>
      <p:ext uri="{BB962C8B-B14F-4D97-AF65-F5344CB8AC3E}">
        <p14:creationId xmlns:p14="http://schemas.microsoft.com/office/powerpoint/2010/main" val="2034704458"/>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 id="2147483752" r:id="rId14"/>
    <p:sldLayoutId id="2147483753" r:id="rId15"/>
    <p:sldLayoutId id="2147483769" r:id="rId1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0AE9641-50F1-460D-83F4-FA841BC042B2}"/>
              </a:ext>
            </a:extLst>
          </p:cNvPr>
          <p:cNvSpPr>
            <a:spLocks noGrp="1"/>
          </p:cNvSpPr>
          <p:nvPr>
            <p:ph type="title"/>
          </p:nvPr>
        </p:nvSpPr>
        <p:spPr>
          <a:xfrm>
            <a:off x="5912435" y="1228318"/>
            <a:ext cx="5495794" cy="2246769"/>
          </a:xfrm>
        </p:spPr>
        <p:txBody>
          <a:bodyPr/>
          <a:lstStyle/>
          <a:p>
            <a:pPr>
              <a:lnSpc>
                <a:spcPct val="100000"/>
              </a:lnSpc>
              <a:spcBef>
                <a:spcPts val="0"/>
              </a:spcBef>
            </a:pPr>
            <a:r>
              <a:rPr lang="en-US" sz="2800" b="1" dirty="0">
                <a:latin typeface="+mn-lt"/>
              </a:rPr>
              <a:t>Consideration of Petition to the Rocky Mountain Low-Level Radioactive Waste Compact to Reduce Out-of-Compact Waste Importation Fees</a:t>
            </a:r>
            <a:endParaRPr lang="en-US" sz="2800" dirty="0">
              <a:latin typeface="+mn-lt"/>
            </a:endParaRPr>
          </a:p>
        </p:txBody>
      </p:sp>
      <p:sp>
        <p:nvSpPr>
          <p:cNvPr id="7" name="Text Placeholder 6">
            <a:extLst>
              <a:ext uri="{FF2B5EF4-FFF2-40B4-BE49-F238E27FC236}">
                <a16:creationId xmlns:a16="http://schemas.microsoft.com/office/drawing/2014/main" id="{BDA78734-E23C-41F4-80C0-4E6D65DC93BC}"/>
              </a:ext>
            </a:extLst>
          </p:cNvPr>
          <p:cNvSpPr>
            <a:spLocks noGrp="1"/>
          </p:cNvSpPr>
          <p:nvPr>
            <p:ph type="body" sz="quarter" idx="10"/>
          </p:nvPr>
        </p:nvSpPr>
        <p:spPr>
          <a:xfrm>
            <a:off x="5912435" y="3573768"/>
            <a:ext cx="4622215" cy="2346972"/>
          </a:xfrm>
        </p:spPr>
        <p:txBody>
          <a:bodyPr/>
          <a:lstStyle/>
          <a:p>
            <a:r>
              <a:rPr lang="en-US" sz="2400" dirty="0">
                <a:solidFill>
                  <a:srgbClr val="2B363C"/>
                </a:solidFill>
              </a:rPr>
              <a:t>Presented by: </a:t>
            </a:r>
          </a:p>
          <a:p>
            <a:r>
              <a:rPr lang="en-US" sz="2400" dirty="0">
                <a:solidFill>
                  <a:srgbClr val="2B363C"/>
                </a:solidFill>
              </a:rPr>
              <a:t>Clean Harbors Environmental Services, Inc</a:t>
            </a:r>
          </a:p>
          <a:p>
            <a:r>
              <a:rPr lang="en-US" sz="2400" dirty="0">
                <a:solidFill>
                  <a:srgbClr val="2B363C"/>
                </a:solidFill>
              </a:rPr>
              <a:t>September 25, 2023</a:t>
            </a:r>
          </a:p>
          <a:p>
            <a:endParaRPr lang="en-US" dirty="0"/>
          </a:p>
          <a:p>
            <a:endParaRPr lang="en-US" dirty="0"/>
          </a:p>
        </p:txBody>
      </p:sp>
    </p:spTree>
    <p:extLst>
      <p:ext uri="{BB962C8B-B14F-4D97-AF65-F5344CB8AC3E}">
        <p14:creationId xmlns:p14="http://schemas.microsoft.com/office/powerpoint/2010/main" val="1347608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CAA72-A183-4442-AB87-C5D106ADAE4A}"/>
              </a:ext>
            </a:extLst>
          </p:cNvPr>
          <p:cNvSpPr>
            <a:spLocks noGrp="1"/>
          </p:cNvSpPr>
          <p:nvPr>
            <p:ph type="title"/>
          </p:nvPr>
        </p:nvSpPr>
        <p:spPr>
          <a:xfrm>
            <a:off x="462155" y="321300"/>
            <a:ext cx="7858124" cy="590931"/>
          </a:xfrm>
        </p:spPr>
        <p:txBody>
          <a:bodyPr/>
          <a:lstStyle/>
          <a:p>
            <a:r>
              <a:rPr lang="en-US" sz="3600" dirty="0">
                <a:solidFill>
                  <a:srgbClr val="2B363C"/>
                </a:solidFill>
                <a:latin typeface="Calibri" panose="020F0502020204030204" pitchFamily="34" charset="0"/>
                <a:cs typeface="Calibri" panose="020F0502020204030204" pitchFamily="34" charset="0"/>
              </a:rPr>
              <a:t>Background</a:t>
            </a:r>
          </a:p>
        </p:txBody>
      </p:sp>
      <p:sp>
        <p:nvSpPr>
          <p:cNvPr id="4" name="Content Placeholder 3">
            <a:extLst>
              <a:ext uri="{FF2B5EF4-FFF2-40B4-BE49-F238E27FC236}">
                <a16:creationId xmlns:a16="http://schemas.microsoft.com/office/drawing/2014/main" id="{FD6FA2F7-DA8A-4894-BAF7-2598E1194A37}"/>
              </a:ext>
            </a:extLst>
          </p:cNvPr>
          <p:cNvSpPr>
            <a:spLocks noGrp="1"/>
          </p:cNvSpPr>
          <p:nvPr>
            <p:ph sz="quarter" idx="14"/>
          </p:nvPr>
        </p:nvSpPr>
        <p:spPr/>
        <p:txBody>
          <a:bodyPr>
            <a:normAutofit fontScale="92500" lnSpcReduction="10000"/>
          </a:bodyPr>
          <a:lstStyle/>
          <a:p>
            <a:pPr>
              <a:buFont typeface="Arial" panose="020B0604020202020204" pitchFamily="34" charset="0"/>
              <a:buChar char="•"/>
            </a:pPr>
            <a:r>
              <a:rPr lang="en-US" dirty="0"/>
              <a:t>In 2011, US Department of Justice settles Suit (TRONOX Suit) against Kerr-McGee, and Anadarko /Occidental Petroleum for abandonment of dangerous uranium mine tailings waste at hundreds of uranium mines primarily in Western States – principally on Navajo Nation Lands in Arizona and New Mexico.</a:t>
            </a:r>
          </a:p>
          <a:p>
            <a:pPr>
              <a:buFont typeface="Arial" panose="020B0604020202020204" pitchFamily="34" charset="0"/>
              <a:buChar char="•"/>
            </a:pPr>
            <a:r>
              <a:rPr lang="en-US" dirty="0"/>
              <a:t>The Settlement allocated funds to initiate Site Investigation and Remediation at abandoned uranium mine tailings locations but project progress was slow due prioritization and funding issues. </a:t>
            </a:r>
          </a:p>
          <a:p>
            <a:pPr>
              <a:buFont typeface="Arial" panose="020B0604020202020204" pitchFamily="34" charset="0"/>
              <a:buChar char="•"/>
            </a:pPr>
            <a:r>
              <a:rPr lang="en-US" dirty="0"/>
              <a:t>Under the Biden Administration, remediation of the abandoned uranium mine tailings locations was prioritized under the Agency’s Environmental Justice and Superfund Programs supported by funding provided by Congress through  Inflation Reduction and Infrastructure Improvement Legislation.</a:t>
            </a:r>
          </a:p>
          <a:p>
            <a:endParaRPr lang="en-US" dirty="0">
              <a:solidFill>
                <a:schemeClr val="tx1">
                  <a:lumMod val="75000"/>
                  <a:lumOff val="25000"/>
                </a:schemeClr>
              </a:solidFill>
            </a:endParaRPr>
          </a:p>
        </p:txBody>
      </p:sp>
    </p:spTree>
    <p:extLst>
      <p:ext uri="{BB962C8B-B14F-4D97-AF65-F5344CB8AC3E}">
        <p14:creationId xmlns:p14="http://schemas.microsoft.com/office/powerpoint/2010/main" val="2280270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AAA27-63AD-44F8-52E0-699C32F1CB35}"/>
              </a:ext>
            </a:extLst>
          </p:cNvPr>
          <p:cNvSpPr>
            <a:spLocks noGrp="1"/>
          </p:cNvSpPr>
          <p:nvPr>
            <p:ph type="title"/>
          </p:nvPr>
        </p:nvSpPr>
        <p:spPr>
          <a:xfrm>
            <a:off x="333092" y="340061"/>
            <a:ext cx="10477499" cy="978729"/>
          </a:xfrm>
        </p:spPr>
        <p:txBody>
          <a:bodyPr/>
          <a:lstStyle/>
          <a:p>
            <a:r>
              <a:rPr lang="en-US" b="1" dirty="0">
                <a:solidFill>
                  <a:schemeClr val="tx1"/>
                </a:solidFill>
              </a:rPr>
              <a:t>USEPA and Navajo Nations COVE Remediation Project Activities</a:t>
            </a:r>
            <a:endParaRPr lang="en-US" dirty="0">
              <a:solidFill>
                <a:schemeClr val="tx1"/>
              </a:solidFill>
            </a:endParaRPr>
          </a:p>
        </p:txBody>
      </p:sp>
      <p:sp>
        <p:nvSpPr>
          <p:cNvPr id="3" name="Content Placeholder 2">
            <a:extLst>
              <a:ext uri="{FF2B5EF4-FFF2-40B4-BE49-F238E27FC236}">
                <a16:creationId xmlns:a16="http://schemas.microsoft.com/office/drawing/2014/main" id="{64A8DFB6-F958-37F9-94EE-0D4B4B9EFB4B}"/>
              </a:ext>
            </a:extLst>
          </p:cNvPr>
          <p:cNvSpPr>
            <a:spLocks noGrp="1"/>
          </p:cNvSpPr>
          <p:nvPr>
            <p:ph sz="quarter" idx="14"/>
          </p:nvPr>
        </p:nvSpPr>
        <p:spPr/>
        <p:txBody>
          <a:bodyPr>
            <a:normAutofit fontScale="62500" lnSpcReduction="20000"/>
          </a:bodyPr>
          <a:lstStyle/>
          <a:p>
            <a:pPr>
              <a:buFont typeface="Arial" panose="020B0604020202020204" pitchFamily="34" charset="0"/>
              <a:buChar char="•"/>
            </a:pPr>
            <a:r>
              <a:rPr lang="en-US" sz="3400" dirty="0"/>
              <a:t>November 2021 - USEPA publishes RFP for remediation of the Cove, Arizona abandoned uranium mine tailings sites in collaboration with Navajo Nation Leadership.</a:t>
            </a:r>
          </a:p>
          <a:p>
            <a:pPr>
              <a:buFont typeface="Arial" panose="020B0604020202020204" pitchFamily="34" charset="0"/>
              <a:buChar char="•"/>
            </a:pPr>
            <a:r>
              <a:rPr lang="en-US" sz="3400" dirty="0"/>
              <a:t>April 2022 - Clean Harbors responds to RFP and submits Transportation and Disposal Bid Proposal as a wrapped contract price including all Governmental Fees and Taxes (Compact’s Waste Importation Fee of $5 per ton included in Bid).</a:t>
            </a:r>
          </a:p>
          <a:p>
            <a:pPr>
              <a:buFont typeface="Arial" panose="020B0604020202020204" pitchFamily="34" charset="0"/>
              <a:buChar char="•"/>
            </a:pPr>
            <a:r>
              <a:rPr lang="en-US" sz="3400" dirty="0"/>
              <a:t>August 2023 -  Clean Harbors awarded contract for Transportation &amp;  Disposal of all Cove uranium mine tailings waste with disposal at the Deer Trail Regulated Landfill.</a:t>
            </a:r>
          </a:p>
          <a:p>
            <a:pPr>
              <a:buFont typeface="Arial" panose="020B0604020202020204" pitchFamily="34" charset="0"/>
              <a:buChar char="•"/>
            </a:pPr>
            <a:r>
              <a:rPr lang="en-US" sz="3400" dirty="0"/>
              <a:t>Cove project activities are expected to continue through 2025 with additional operable unit remediation sites to be added to the Clean Harbors Purchase Order  (waste volumes over this time frame expected to be 65,000 – 125,000 tons ).</a:t>
            </a:r>
          </a:p>
          <a:p>
            <a:pPr>
              <a:buFont typeface="Arial" panose="020B0604020202020204" pitchFamily="34" charset="0"/>
              <a:buChar char="•"/>
            </a:pPr>
            <a:endParaRPr lang="en-US" sz="3400" dirty="0"/>
          </a:p>
          <a:p>
            <a:pPr marL="0" indent="0">
              <a:buNone/>
            </a:pPr>
            <a:endParaRPr lang="en-US" dirty="0"/>
          </a:p>
        </p:txBody>
      </p:sp>
    </p:spTree>
    <p:extLst>
      <p:ext uri="{BB962C8B-B14F-4D97-AF65-F5344CB8AC3E}">
        <p14:creationId xmlns:p14="http://schemas.microsoft.com/office/powerpoint/2010/main" val="4273968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58287-9699-9B82-6941-0CFDA0953EF8}"/>
              </a:ext>
            </a:extLst>
          </p:cNvPr>
          <p:cNvSpPr>
            <a:spLocks noGrp="1"/>
          </p:cNvSpPr>
          <p:nvPr>
            <p:ph type="title"/>
          </p:nvPr>
        </p:nvSpPr>
        <p:spPr>
          <a:xfrm>
            <a:off x="876300" y="769350"/>
            <a:ext cx="10477499" cy="590931"/>
          </a:xfrm>
        </p:spPr>
        <p:txBody>
          <a:bodyPr/>
          <a:lstStyle/>
          <a:p>
            <a:r>
              <a:rPr lang="en-US" sz="3600" dirty="0">
                <a:solidFill>
                  <a:srgbClr val="2B363C"/>
                </a:solidFill>
                <a:latin typeface="+mn-lt"/>
              </a:rPr>
              <a:t>Compact Budgetary Concerns</a:t>
            </a:r>
          </a:p>
        </p:txBody>
      </p:sp>
      <p:sp>
        <p:nvSpPr>
          <p:cNvPr id="3" name="Content Placeholder 2">
            <a:extLst>
              <a:ext uri="{FF2B5EF4-FFF2-40B4-BE49-F238E27FC236}">
                <a16:creationId xmlns:a16="http://schemas.microsoft.com/office/drawing/2014/main" id="{E78E8928-1276-93A8-FB45-EFF73FEB554A}"/>
              </a:ext>
            </a:extLst>
          </p:cNvPr>
          <p:cNvSpPr>
            <a:spLocks noGrp="1"/>
          </p:cNvSpPr>
          <p:nvPr>
            <p:ph sz="quarter" idx="14"/>
          </p:nvPr>
        </p:nvSpPr>
        <p:spPr/>
        <p:txBody>
          <a:bodyPr/>
          <a:lstStyle/>
          <a:p>
            <a:pPr>
              <a:buFont typeface="Arial" panose="020B0604020202020204" pitchFamily="34" charset="0"/>
              <a:buChar char="•"/>
            </a:pPr>
            <a:r>
              <a:rPr lang="en-US" sz="2000" dirty="0"/>
              <a:t>Compact Board evaluates Deer Trail Facility’s CY 2022 regulated waste gate receipts and finds that waste volumes are not generating sufficient Compact Revenues and decides to raise the Compact Waste Import Fee from $5/ton to $10/ton effective May 2023.</a:t>
            </a:r>
          </a:p>
          <a:p>
            <a:pPr>
              <a:buFont typeface="Arial" panose="020B0604020202020204" pitchFamily="34" charset="0"/>
              <a:buChar char="•"/>
            </a:pPr>
            <a:r>
              <a:rPr lang="en-US" sz="2000" dirty="0"/>
              <a:t>Neither Clean Harbors or the Compact factored Cove Project waste receipts into their budgetary estimates as the project was viewed as speculative. This is no longer the case as the Biden Administration has authorized funding to investigate upwards of 500 abandoned uranium mine tailings sites principally on Navajo Nation land in New Mexico and Arizona. The Cove Project has received much media notoriety as it’s the first of many more projects on Navajo Nation land targeted for remediation.</a:t>
            </a:r>
          </a:p>
          <a:p>
            <a:pPr>
              <a:buFont typeface="Arial" panose="020B0604020202020204" pitchFamily="34" charset="0"/>
              <a:buChar char="•"/>
            </a:pPr>
            <a:r>
              <a:rPr lang="en-US" sz="2000" dirty="0"/>
              <a:t>The Cove Project is expected to generate 65,000 – 125,000 tons of waste to be disposed under contract at the Deer Trail Facility through 2025. </a:t>
            </a:r>
          </a:p>
          <a:p>
            <a:pPr marL="0" indent="0">
              <a:buNone/>
            </a:pPr>
            <a:endParaRPr lang="en-US" sz="2000" dirty="0"/>
          </a:p>
          <a:p>
            <a:endParaRPr lang="en-US" dirty="0"/>
          </a:p>
        </p:txBody>
      </p:sp>
    </p:spTree>
    <p:extLst>
      <p:ext uri="{BB962C8B-B14F-4D97-AF65-F5344CB8AC3E}">
        <p14:creationId xmlns:p14="http://schemas.microsoft.com/office/powerpoint/2010/main" val="4169006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A117C-77F0-8DCE-3EE5-D379A671537E}"/>
              </a:ext>
            </a:extLst>
          </p:cNvPr>
          <p:cNvSpPr>
            <a:spLocks noGrp="1"/>
          </p:cNvSpPr>
          <p:nvPr>
            <p:ph type="title"/>
          </p:nvPr>
        </p:nvSpPr>
        <p:spPr>
          <a:xfrm>
            <a:off x="876300" y="575451"/>
            <a:ext cx="10477499" cy="978729"/>
          </a:xfrm>
        </p:spPr>
        <p:txBody>
          <a:bodyPr/>
          <a:lstStyle/>
          <a:p>
            <a:r>
              <a:rPr lang="en-US" dirty="0">
                <a:solidFill>
                  <a:srgbClr val="2B363C"/>
                </a:solidFill>
              </a:rPr>
              <a:t>Clean Harbors Petition to Reduce Compact Importation Fee</a:t>
            </a:r>
          </a:p>
        </p:txBody>
      </p:sp>
      <p:sp>
        <p:nvSpPr>
          <p:cNvPr id="3" name="Content Placeholder 2">
            <a:extLst>
              <a:ext uri="{FF2B5EF4-FFF2-40B4-BE49-F238E27FC236}">
                <a16:creationId xmlns:a16="http://schemas.microsoft.com/office/drawing/2014/main" id="{5E03FE66-E6D7-42FF-53BA-D6634B13A52E}"/>
              </a:ext>
            </a:extLst>
          </p:cNvPr>
          <p:cNvSpPr>
            <a:spLocks noGrp="1"/>
          </p:cNvSpPr>
          <p:nvPr>
            <p:ph sz="quarter" idx="14"/>
          </p:nvPr>
        </p:nvSpPr>
        <p:spPr/>
        <p:txBody>
          <a:bodyPr>
            <a:normAutofit fontScale="85000" lnSpcReduction="20000"/>
          </a:bodyPr>
          <a:lstStyle/>
          <a:p>
            <a:pPr>
              <a:buFont typeface="Arial" panose="020B0604020202020204" pitchFamily="34" charset="0"/>
              <a:buChar char="•"/>
            </a:pPr>
            <a:r>
              <a:rPr lang="en-US" dirty="0"/>
              <a:t>On August 30, 2023, Clean Harbors submitted Formal Petition to the Compact to revert the Importation Fee back to $5 per ton because of significant and unforeseen waste receipts expected at the Deer Trail Facility from the Cove Project Federal Award. </a:t>
            </a:r>
          </a:p>
          <a:p>
            <a:pPr>
              <a:buFont typeface="Arial" panose="020B0604020202020204" pitchFamily="34" charset="0"/>
              <a:buChar char="•"/>
            </a:pPr>
            <a:r>
              <a:rPr lang="en-US" dirty="0"/>
              <a:t>USEPA and the Navajo Nation are expected to initiate scores of abandoned uranium mine tailings projects located primarily in Arizona and New Mexico. All Compact-regulated waste from New Mexico will be directed to the Clean Harbors Deer Trail Facility which is the Compact’s authorized facility. USEPA’s contract with Clean Harbors assures that all COVE Project-related waste from multiple sites will be disposed at Deer Trail. </a:t>
            </a:r>
          </a:p>
          <a:p>
            <a:pPr>
              <a:buFont typeface="Arial" panose="020B0604020202020204" pitchFamily="34" charset="0"/>
              <a:buChar char="•"/>
            </a:pPr>
            <a:r>
              <a:rPr lang="en-US" dirty="0"/>
              <a:t>The bottom line for the Compact’s budget will be a windfall of unexpected Importation Fee revenue which will eliminate Compact budgetary shortfalls for the foreseeable future.</a:t>
            </a:r>
          </a:p>
          <a:p>
            <a:pPr>
              <a:buFont typeface="Arial" panose="020B0604020202020204" pitchFamily="34" charset="0"/>
              <a:buChar char="•"/>
            </a:pPr>
            <a:r>
              <a:rPr lang="en-US" dirty="0"/>
              <a:t>Reducing the Compact’s Importation Fee will send a very strong message to USEPA and Navajo Nation Leadership that the Compact wishes to partner with these entities to accelerate cleanup of scores of abandoned Uranium Mine Tailings on Navajo Land in a cost-effective manner allowing fee savings to be directed to cleanup efforts.</a:t>
            </a:r>
          </a:p>
          <a:p>
            <a:endParaRPr lang="en-US" dirty="0"/>
          </a:p>
        </p:txBody>
      </p:sp>
    </p:spTree>
    <p:extLst>
      <p:ext uri="{BB962C8B-B14F-4D97-AF65-F5344CB8AC3E}">
        <p14:creationId xmlns:p14="http://schemas.microsoft.com/office/powerpoint/2010/main" val="1312313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39D87-349B-48F6-C6A4-92AD228D6195}"/>
              </a:ext>
            </a:extLst>
          </p:cNvPr>
          <p:cNvSpPr>
            <a:spLocks noGrp="1"/>
          </p:cNvSpPr>
          <p:nvPr>
            <p:ph type="title"/>
          </p:nvPr>
        </p:nvSpPr>
        <p:spPr>
          <a:xfrm>
            <a:off x="876300" y="575451"/>
            <a:ext cx="10477499" cy="978729"/>
          </a:xfrm>
        </p:spPr>
        <p:txBody>
          <a:bodyPr/>
          <a:lstStyle/>
          <a:p>
            <a:r>
              <a:rPr lang="en-US" dirty="0">
                <a:solidFill>
                  <a:schemeClr val="tx1"/>
                </a:solidFill>
                <a:latin typeface="+mn-lt"/>
              </a:rPr>
              <a:t>USEPA Press Release-New Flagstaff Field Office to Address Abandoned Uranium Mine Tailings Remediation Activities</a:t>
            </a:r>
          </a:p>
        </p:txBody>
      </p:sp>
      <p:sp>
        <p:nvSpPr>
          <p:cNvPr id="3" name="Content Placeholder 2">
            <a:extLst>
              <a:ext uri="{FF2B5EF4-FFF2-40B4-BE49-F238E27FC236}">
                <a16:creationId xmlns:a16="http://schemas.microsoft.com/office/drawing/2014/main" id="{2E5AB9B7-E813-9403-45BB-C0E1FBC37FD2}"/>
              </a:ext>
            </a:extLst>
          </p:cNvPr>
          <p:cNvSpPr>
            <a:spLocks noGrp="1"/>
          </p:cNvSpPr>
          <p:nvPr>
            <p:ph sz="quarter" idx="14"/>
          </p:nvPr>
        </p:nvSpPr>
        <p:spPr>
          <a:xfrm>
            <a:off x="876303" y="1554180"/>
            <a:ext cx="10477500" cy="4620842"/>
          </a:xfrm>
        </p:spPr>
        <p:txBody>
          <a:bodyPr>
            <a:normAutofit fontScale="25000" lnSpcReduction="20000"/>
          </a:bodyPr>
          <a:lstStyle/>
          <a:p>
            <a:pPr marL="0" indent="0">
              <a:buNone/>
            </a:pPr>
            <a:r>
              <a:rPr lang="en-US" sz="3600" b="1" dirty="0">
                <a:latin typeface="Calibri" panose="020F0502020204030204" pitchFamily="34" charset="0"/>
              </a:rPr>
              <a:t>EPA Opens Flagstaff Office with Focus on Navajo Abandoned Uranium Mines</a:t>
            </a:r>
          </a:p>
          <a:p>
            <a:pPr marL="0" indent="0">
              <a:buNone/>
            </a:pPr>
            <a:r>
              <a:rPr lang="en-US" sz="3600" b="1" dirty="0">
                <a:latin typeface="Calibri" panose="020F0502020204030204" pitchFamily="34" charset="0"/>
              </a:rPr>
              <a:t>July 25, 2023</a:t>
            </a:r>
          </a:p>
          <a:p>
            <a:pPr marL="0" indent="0">
              <a:buNone/>
            </a:pPr>
            <a:r>
              <a:rPr lang="en-US" sz="3600" b="1" dirty="0">
                <a:latin typeface="Calibri" panose="020F0502020204030204" pitchFamily="34" charset="0"/>
              </a:rPr>
              <a:t>Contact Information</a:t>
            </a:r>
          </a:p>
          <a:p>
            <a:pPr marL="0" indent="0">
              <a:buNone/>
            </a:pPr>
            <a:r>
              <a:rPr lang="en-US" sz="3600" b="1" dirty="0">
                <a:latin typeface="Calibri" panose="020F0502020204030204" pitchFamily="34" charset="0"/>
              </a:rPr>
              <a:t>Joshua Alexander (alexander.joshua@epa.gov)415-214-5940</a:t>
            </a:r>
          </a:p>
          <a:p>
            <a:pPr marL="0" indent="0">
              <a:buNone/>
            </a:pPr>
            <a:r>
              <a:rPr lang="en-US" sz="3600" b="1" dirty="0">
                <a:latin typeface="Calibri" panose="020F0502020204030204" pitchFamily="34" charset="0"/>
              </a:rPr>
              <a:t>Flagstaff – Today, the U.S. Environmental Protection Agency (EPA) and its Navajo Nation partners celebrate the opening of EPA's new Flagstaff Field Office with a ribbon-cutting, tour, and a demonstration of equipment for abandoned uranium mine work.</a:t>
            </a:r>
          </a:p>
          <a:p>
            <a:pPr marL="0" indent="0">
              <a:buNone/>
            </a:pPr>
            <a:r>
              <a:rPr lang="en-US" sz="3600" b="1" dirty="0">
                <a:latin typeface="Calibri" panose="020F0502020204030204" pitchFamily="34" charset="0"/>
              </a:rPr>
              <a:t>EPA Pacific Southwest Regional Administrator Martha Guzman joined Steven Etsitty, Executive Director of Navajo Nation Environmental Protection Agency, EPA Region 6 Administrator Earthea Nance, and Karen Peters, Director of the Arizona Department of Environmental Quality, for the ribbon-cutting ceremony.</a:t>
            </a:r>
          </a:p>
          <a:p>
            <a:pPr marL="0" indent="0">
              <a:buNone/>
            </a:pPr>
            <a:r>
              <a:rPr lang="en-US" sz="3600" b="1" dirty="0">
                <a:latin typeface="Calibri" panose="020F0502020204030204" pitchFamily="34" charset="0"/>
              </a:rPr>
              <a:t>"EPA's new office will enhance communication and engagement with Navajo Nation leadership, Chapter leadership, tribally owned businesses, and Navajo residents impacted by abandoned uranium mines," said EPA Pacific Southwest Regional Administrator Martha Guzman. "Our consistent presence in Flagstaff will also serve as a critical hub for staff conducting fieldwork to protect all of the Northern Arizona tribal and non-tribal communities we serve to protect."</a:t>
            </a:r>
          </a:p>
          <a:p>
            <a:pPr marL="0" indent="0">
              <a:buNone/>
            </a:pPr>
            <a:r>
              <a:rPr lang="en-US" sz="3600" b="1" dirty="0">
                <a:latin typeface="Calibri" panose="020F0502020204030204" pitchFamily="34" charset="0"/>
              </a:rPr>
              <a:t>"I warmly welcome the U.S. Environmental Protection Agency as they open their new Flagstaff Field Office in Arizona," said Arizona Department of Environmental Quality Director Karen Peters.</a:t>
            </a:r>
          </a:p>
          <a:p>
            <a:pPr marL="0" indent="0">
              <a:buNone/>
            </a:pPr>
            <a:r>
              <a:rPr lang="en-US" sz="3600" b="1" dirty="0">
                <a:latin typeface="Calibri" panose="020F0502020204030204" pitchFamily="34" charset="0"/>
              </a:rPr>
              <a:t>"On behalf of President Nygren and his administration, I welcome you to Navajoland or Dinetah. We stand next to one of our holiest and most sacred mountains, the San Francisco Peaks, and seek blessings from our holy people over today's events and this new USEPA field office. Going forward, we seek blessings on each of us so we may meet the challenges in our work to heal Mother Earth and protect our communities and people from pollution and contaminants," said Navajo Nation Environmental Protection Agency Executive Director Stephen Etsitty. "Navajo Nation Environmental Protection Agency continues to work alongside USEPA and other federal agencies, our state neighbors, our relatives from other tribes, and non-governmental organizations to clean up the legacy of Uranium mining and processing; and on all environmental regulatory actions."</a:t>
            </a:r>
          </a:p>
          <a:p>
            <a:pPr marL="0" indent="0">
              <a:buNone/>
            </a:pPr>
            <a:r>
              <a:rPr lang="en-US" sz="3600" b="1" i="1" u="sng" dirty="0">
                <a:latin typeface="Calibri" panose="020F0502020204030204" pitchFamily="34" charset="0"/>
              </a:rPr>
              <a:t>The Flagstaff Office opening is the realization of EPA commitments in its Ten-Year Plan (2020-2029), including initiating the cleanup of 110 mines by 2030. The Flagstaff Office will significantly strengthen the EPA's understanding of community concerns, interests, and Navajo lifeways and the agency's ability to work with the Navajo Nation government, including on abandoned uranium mine cleanup.</a:t>
            </a:r>
          </a:p>
          <a:p>
            <a:pPr marL="0" indent="0">
              <a:buNone/>
            </a:pPr>
            <a:r>
              <a:rPr lang="en-US" sz="3600" b="1" dirty="0">
                <a:latin typeface="Calibri" panose="020F0502020204030204" pitchFamily="34" charset="0"/>
              </a:rPr>
              <a:t>Nearly 30 million tons of uranium ore were extracted from Navajo lands under leases with the Navajo Nation from 1944 to 1986. Today the mines are closed, but a legacy of uranium contamination remains, including over 500 abandoned uranium mines and homes and water sources with elevated radiation levels. Potential health effects include lung cancer from inhalation of radioactive particles, bone cancer, and impaired kidney function from exposure to radionuclides in drinking water.</a:t>
            </a:r>
          </a:p>
          <a:p>
            <a:pPr marL="0" indent="0">
              <a:buNone/>
            </a:pPr>
            <a:r>
              <a:rPr lang="en-US" sz="3600" b="1" dirty="0">
                <a:latin typeface="Calibri" panose="020F0502020204030204" pitchFamily="34" charset="0"/>
              </a:rPr>
              <a:t>Visit EPA’s Health Effects of Uranium webpage to learn more about the health effects of uranium and how you can avoid contact with it.</a:t>
            </a:r>
          </a:p>
          <a:p>
            <a:pPr marL="0" indent="0">
              <a:buNone/>
            </a:pPr>
            <a:r>
              <a:rPr lang="en-US" sz="3600" b="1" dirty="0">
                <a:latin typeface="Calibri" panose="020F0502020204030204" pitchFamily="34" charset="0"/>
              </a:rPr>
              <a:t>Visit EPA’s Abandoned Mines Cleanup webpage for background, settlements, sites, and priority mines.</a:t>
            </a:r>
          </a:p>
          <a:p>
            <a:pPr marL="0" indent="0">
              <a:buNone/>
            </a:pPr>
            <a:r>
              <a:rPr lang="en-US" sz="3600" b="1" dirty="0">
                <a:latin typeface="Calibri" panose="020F0502020204030204" pitchFamily="34" charset="0"/>
              </a:rPr>
              <a:t>Visit EPA’s Navajo Nation: Cleaning Up Abandoned Uranium Mines webpage for more information on EPA’s cleanup efforts.</a:t>
            </a:r>
          </a:p>
          <a:p>
            <a:pPr marL="0" indent="0">
              <a:buNone/>
            </a:pPr>
            <a:r>
              <a:rPr lang="en-US" sz="3600" b="1" dirty="0">
                <a:latin typeface="Calibri" panose="020F0502020204030204" pitchFamily="34" charset="0"/>
              </a:rPr>
              <a:t>Community members who want more information can contact EPA Region 9 Customer Service toll-free at 866-372-9378.</a:t>
            </a:r>
          </a:p>
          <a:p>
            <a:pPr marL="0" indent="0">
              <a:buNone/>
            </a:pPr>
            <a:r>
              <a:rPr lang="en-US" sz="3600" b="1" dirty="0">
                <a:latin typeface="Calibri" panose="020F0502020204030204" pitchFamily="34" charset="0"/>
              </a:rPr>
              <a:t>Learn more about EPA’s Pacific Southwest Region. Connect with us on Facebook and Twitter.</a:t>
            </a:r>
          </a:p>
          <a:p>
            <a:pPr marL="0" indent="0">
              <a:buNone/>
            </a:pPr>
            <a:endParaRPr lang="en-US" dirty="0"/>
          </a:p>
        </p:txBody>
      </p:sp>
    </p:spTree>
    <p:extLst>
      <p:ext uri="{BB962C8B-B14F-4D97-AF65-F5344CB8AC3E}">
        <p14:creationId xmlns:p14="http://schemas.microsoft.com/office/powerpoint/2010/main" val="1051216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34906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1D45C808E70441938AA9A5D02580AF" ma:contentTypeVersion="17" ma:contentTypeDescription="Create a new document." ma:contentTypeScope="" ma:versionID="56f120b1e687a67132fb810d0e2f7aa5">
  <xsd:schema xmlns:xsd="http://www.w3.org/2001/XMLSchema" xmlns:xs="http://www.w3.org/2001/XMLSchema" xmlns:p="http://schemas.microsoft.com/office/2006/metadata/properties" xmlns:ns2="b4a6498a-b681-421b-966c-b50c21be9112" xmlns:ns3="7a369abd-a993-464d-9022-69c1d65e9c0d" targetNamespace="http://schemas.microsoft.com/office/2006/metadata/properties" ma:root="true" ma:fieldsID="91800ffb6f49a7018296b1d030989f9a" ns2:_="" ns3:_="">
    <xsd:import namespace="b4a6498a-b681-421b-966c-b50c21be9112"/>
    <xsd:import namespace="7a369abd-a993-464d-9022-69c1d65e9c0d"/>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element ref="ns2:SharedWithUsers" minOccurs="0"/>
                <xsd:element ref="ns2:SharedWithDetail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a6498a-b681-421b-966c-b50c21be911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b3875065-261b-475a-9da6-431c648382a5}" ma:internalName="TaxCatchAll" ma:showField="CatchAllData" ma:web="b4a6498a-b681-421b-966c-b50c21be91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a369abd-a993-464d-9022-69c1d65e9c0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8911c7a0-b094-4eaa-9bbb-472f9762e69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b4a6498a-b681-421b-966c-b50c21be9112" xsi:nil="true"/>
    <lcf76f155ced4ddcb4097134ff3c332f xmlns="7a369abd-a993-464d-9022-69c1d65e9c0d">
      <Terms xmlns="http://schemas.microsoft.com/office/infopath/2007/PartnerControls"/>
    </lcf76f155ced4ddcb4097134ff3c332f>
    <_dlc_DocId xmlns="b4a6498a-b681-421b-966c-b50c21be9112">AY7DH6SCACA4-1053450060-266685</_dlc_DocId>
    <_dlc_DocIdUrl xmlns="b4a6498a-b681-421b-966c-b50c21be9112">
      <Url>https://slosky1.sharepoint.com/sites/DocCenter/_layouts/15/DocIdRedir.aspx?ID=AY7DH6SCACA4-1053450060-266685</Url>
      <Description>AY7DH6SCACA4-1053450060-266685</Description>
    </_dlc_DocIdUrl>
  </documentManagement>
</p:properties>
</file>

<file path=customXml/itemProps1.xml><?xml version="1.0" encoding="utf-8"?>
<ds:datastoreItem xmlns:ds="http://schemas.openxmlformats.org/officeDocument/2006/customXml" ds:itemID="{7BE4A9D2-6954-4AF9-9E87-C359681BC4E3}"/>
</file>

<file path=customXml/itemProps2.xml><?xml version="1.0" encoding="utf-8"?>
<ds:datastoreItem xmlns:ds="http://schemas.openxmlformats.org/officeDocument/2006/customXml" ds:itemID="{EDBC6E6F-A401-4BD7-B9CB-BE682CDAF58F}"/>
</file>

<file path=customXml/itemProps3.xml><?xml version="1.0" encoding="utf-8"?>
<ds:datastoreItem xmlns:ds="http://schemas.openxmlformats.org/officeDocument/2006/customXml" ds:itemID="{4D62D201-03F8-4598-A268-B5E1B67880ED}"/>
</file>

<file path=customXml/itemProps4.xml><?xml version="1.0" encoding="utf-8"?>
<ds:datastoreItem xmlns:ds="http://schemas.openxmlformats.org/officeDocument/2006/customXml" ds:itemID="{A1F45281-ED15-4A84-977C-DFDFFB910B31}"/>
</file>

<file path=docProps/app.xml><?xml version="1.0" encoding="utf-8"?>
<Properties xmlns="http://schemas.openxmlformats.org/officeDocument/2006/extended-properties" xmlns:vt="http://schemas.openxmlformats.org/officeDocument/2006/docPropsVTypes">
  <Template>Office Theme</Template>
  <TotalTime>10181</TotalTime>
  <Words>1263</Words>
  <Application>Microsoft Office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Consideration of Petition to the Rocky Mountain Low-Level Radioactive Waste Compact to Reduce Out-of-Compact Waste Importation Fees</vt:lpstr>
      <vt:lpstr>Background</vt:lpstr>
      <vt:lpstr>USEPA and Navajo Nations COVE Remediation Project Activities</vt:lpstr>
      <vt:lpstr>Compact Budgetary Concerns</vt:lpstr>
      <vt:lpstr>Clean Harbors Petition to Reduce Compact Importation Fee</vt:lpstr>
      <vt:lpstr>USEPA Press Release-New Flagstaff Field Office to Address Abandoned Uranium Mine Tailings Remediation Activities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Clean Harbors</dc:creator>
  <cp:lastModifiedBy>Leonard Slosky</cp:lastModifiedBy>
  <cp:revision>562</cp:revision>
  <cp:lastPrinted>2020-01-15T17:45:05Z</cp:lastPrinted>
  <dcterms:created xsi:type="dcterms:W3CDTF">2017-03-08T18:51:53Z</dcterms:created>
  <dcterms:modified xsi:type="dcterms:W3CDTF">2023-09-24T18:37:15Z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0x010100E71D45C808E70441938AA9A5D02580AF</vt:lpwstr>
  </property>
  <property fmtid="{D5CDD505-2E9C-101B-9397-08002B2CF9AE}" pid="3" name="_dlc_DocIdItemGuid">
    <vt:lpwstr>6a56cfa0-ef4a-4872-a5bf-7a6877fb3168</vt:lpwstr>
  </property>
</Properties>
</file>